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293" r:id="rId3"/>
    <p:sldId id="294" r:id="rId4"/>
    <p:sldId id="299" r:id="rId5"/>
    <p:sldId id="296" r:id="rId6"/>
    <p:sldId id="304" r:id="rId7"/>
    <p:sldId id="292" r:id="rId8"/>
    <p:sldId id="300" r:id="rId9"/>
    <p:sldId id="301" r:id="rId10"/>
    <p:sldId id="302" r:id="rId11"/>
    <p:sldId id="303" r:id="rId12"/>
    <p:sldId id="295" r:id="rId13"/>
    <p:sldId id="325" r:id="rId14"/>
    <p:sldId id="257" r:id="rId15"/>
    <p:sldId id="309" r:id="rId16"/>
    <p:sldId id="258" r:id="rId17"/>
    <p:sldId id="259" r:id="rId18"/>
    <p:sldId id="260" r:id="rId19"/>
    <p:sldId id="261" r:id="rId20"/>
    <p:sldId id="262" r:id="rId21"/>
    <p:sldId id="263" r:id="rId22"/>
    <p:sldId id="264" r:id="rId23"/>
    <p:sldId id="265" r:id="rId24"/>
    <p:sldId id="306" r:id="rId25"/>
    <p:sldId id="310" r:id="rId26"/>
    <p:sldId id="266" r:id="rId27"/>
    <p:sldId id="267" r:id="rId28"/>
    <p:sldId id="268" r:id="rId29"/>
    <p:sldId id="269" r:id="rId30"/>
    <p:sldId id="270" r:id="rId31"/>
    <p:sldId id="271" r:id="rId32"/>
    <p:sldId id="272" r:id="rId33"/>
    <p:sldId id="273" r:id="rId34"/>
    <p:sldId id="305" r:id="rId35"/>
    <p:sldId id="297" r:id="rId36"/>
    <p:sldId id="274" r:id="rId37"/>
    <p:sldId id="275" r:id="rId38"/>
    <p:sldId id="276" r:id="rId39"/>
    <p:sldId id="277" r:id="rId40"/>
    <p:sldId id="278" r:id="rId41"/>
    <p:sldId id="279" r:id="rId42"/>
    <p:sldId id="280" r:id="rId43"/>
    <p:sldId id="281" r:id="rId44"/>
    <p:sldId id="282" r:id="rId45"/>
    <p:sldId id="307" r:id="rId46"/>
    <p:sldId id="283" r:id="rId47"/>
    <p:sldId id="284" r:id="rId48"/>
    <p:sldId id="285" r:id="rId49"/>
    <p:sldId id="286" r:id="rId50"/>
    <p:sldId id="287" r:id="rId51"/>
    <p:sldId id="288" r:id="rId52"/>
    <p:sldId id="289" r:id="rId53"/>
    <p:sldId id="290" r:id="rId54"/>
    <p:sldId id="291" r:id="rId55"/>
    <p:sldId id="308" r:id="rId56"/>
    <p:sldId id="298" r:id="rId57"/>
    <p:sldId id="311" r:id="rId58"/>
    <p:sldId id="320" r:id="rId59"/>
    <p:sldId id="318" r:id="rId60"/>
    <p:sldId id="319" r:id="rId61"/>
    <p:sldId id="321" r:id="rId62"/>
    <p:sldId id="314" r:id="rId63"/>
    <p:sldId id="315" r:id="rId64"/>
    <p:sldId id="326" r:id="rId65"/>
    <p:sldId id="316" r:id="rId66"/>
    <p:sldId id="317" r:id="rId67"/>
    <p:sldId id="327" r:id="rId68"/>
    <p:sldId id="328" r:id="rId69"/>
    <p:sldId id="329" r:id="rId70"/>
    <p:sldId id="322" r:id="rId71"/>
    <p:sldId id="323" r:id="rId72"/>
    <p:sldId id="324" r:id="rId7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47ECC5-8D15-4123-B75E-E8CA73E0FDB1}" type="datetimeFigureOut">
              <a:rPr lang="da-DK" smtClean="0"/>
              <a:t>21-11-2020</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21D1A-35D2-4FA6-8EA8-977A1A085647}" type="slidenum">
              <a:rPr lang="da-DK" smtClean="0"/>
              <a:t>‹nr.›</a:t>
            </a:fld>
            <a:endParaRPr lang="da-DK"/>
          </a:p>
        </p:txBody>
      </p:sp>
    </p:spTree>
    <p:extLst>
      <p:ext uri="{BB962C8B-B14F-4D97-AF65-F5344CB8AC3E}">
        <p14:creationId xmlns:p14="http://schemas.microsoft.com/office/powerpoint/2010/main" val="341342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Billede af </a:t>
            </a:r>
            <a:r>
              <a:rPr lang="da-DK" dirty="0" err="1" smtClean="0"/>
              <a:t>Timoty</a:t>
            </a:r>
            <a:r>
              <a:rPr lang="da-DK" baseline="0" dirty="0" smtClean="0"/>
              <a:t> </a:t>
            </a:r>
            <a:r>
              <a:rPr lang="da-DK" baseline="0" dirty="0" err="1" smtClean="0"/>
              <a:t>Learys</a:t>
            </a:r>
            <a:r>
              <a:rPr lang="da-DK" baseline="0" dirty="0" smtClean="0"/>
              <a:t> model</a:t>
            </a:r>
            <a:endParaRPr lang="da-DK" dirty="0"/>
          </a:p>
        </p:txBody>
      </p:sp>
      <p:sp>
        <p:nvSpPr>
          <p:cNvPr id="4" name="Pladsholder til diasnummer 3"/>
          <p:cNvSpPr>
            <a:spLocks noGrp="1"/>
          </p:cNvSpPr>
          <p:nvPr>
            <p:ph type="sldNum" sz="quarter" idx="10"/>
          </p:nvPr>
        </p:nvSpPr>
        <p:spPr/>
        <p:txBody>
          <a:bodyPr/>
          <a:lstStyle/>
          <a:p>
            <a:fld id="{C4C21D1A-35D2-4FA6-8EA8-977A1A085647}" type="slidenum">
              <a:rPr lang="da-DK" smtClean="0"/>
              <a:t>4</a:t>
            </a:fld>
            <a:endParaRPr lang="da-DK"/>
          </a:p>
        </p:txBody>
      </p:sp>
    </p:spTree>
    <p:extLst>
      <p:ext uri="{BB962C8B-B14F-4D97-AF65-F5344CB8AC3E}">
        <p14:creationId xmlns:p14="http://schemas.microsoft.com/office/powerpoint/2010/main" val="94720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324506DF-43E1-45F2-90D9-D8909AAE69BD}" type="datetimeFigureOut">
              <a:rPr lang="da-DK" smtClean="0"/>
              <a:t>21-11-2020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124029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24506DF-43E1-45F2-90D9-D8909AAE69BD}" type="datetimeFigureOut">
              <a:rPr lang="da-DK" smtClean="0"/>
              <a:t>21-11-2020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223294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24506DF-43E1-45F2-90D9-D8909AAE69BD}" type="datetimeFigureOut">
              <a:rPr lang="da-DK" smtClean="0"/>
              <a:t>21-11-2020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369174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24506DF-43E1-45F2-90D9-D8909AAE69BD}" type="datetimeFigureOut">
              <a:rPr lang="da-DK" smtClean="0"/>
              <a:t>21-11-2020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123992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324506DF-43E1-45F2-90D9-D8909AAE69BD}" type="datetimeFigureOut">
              <a:rPr lang="da-DK" smtClean="0"/>
              <a:t>21-11-2020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284453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324506DF-43E1-45F2-90D9-D8909AAE69BD}" type="datetimeFigureOut">
              <a:rPr lang="da-DK" smtClean="0"/>
              <a:t>21-11-2020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63617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324506DF-43E1-45F2-90D9-D8909AAE69BD}" type="datetimeFigureOut">
              <a:rPr lang="da-DK" smtClean="0"/>
              <a:t>21-11-2020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61110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324506DF-43E1-45F2-90D9-D8909AAE69BD}" type="datetimeFigureOut">
              <a:rPr lang="da-DK" smtClean="0"/>
              <a:t>21-11-2020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3258633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324506DF-43E1-45F2-90D9-D8909AAE69BD}" type="datetimeFigureOut">
              <a:rPr lang="da-DK" smtClean="0"/>
              <a:t>21-11-2020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90305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324506DF-43E1-45F2-90D9-D8909AAE69BD}" type="datetimeFigureOut">
              <a:rPr lang="da-DK" smtClean="0"/>
              <a:t>21-11-2020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89144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324506DF-43E1-45F2-90D9-D8909AAE69BD}" type="datetimeFigureOut">
              <a:rPr lang="da-DK" smtClean="0"/>
              <a:t>21-11-2020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CAFD3EF-C88A-4697-BC62-51193D52C515}" type="slidenum">
              <a:rPr lang="da-DK" smtClean="0"/>
              <a:t>‹nr.›</a:t>
            </a:fld>
            <a:endParaRPr lang="da-DK"/>
          </a:p>
        </p:txBody>
      </p:sp>
    </p:spTree>
    <p:extLst>
      <p:ext uri="{BB962C8B-B14F-4D97-AF65-F5344CB8AC3E}">
        <p14:creationId xmlns:p14="http://schemas.microsoft.com/office/powerpoint/2010/main" val="45632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506DF-43E1-45F2-90D9-D8909AAE69BD}" type="datetimeFigureOut">
              <a:rPr lang="da-DK" smtClean="0"/>
              <a:t>21-11-2020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FD3EF-C88A-4697-BC62-51193D52C515}" type="slidenum">
              <a:rPr lang="da-DK" smtClean="0"/>
              <a:t>‹nr.›</a:t>
            </a:fld>
            <a:endParaRPr lang="da-DK"/>
          </a:p>
        </p:txBody>
      </p:sp>
    </p:spTree>
    <p:extLst>
      <p:ext uri="{BB962C8B-B14F-4D97-AF65-F5344CB8AC3E}">
        <p14:creationId xmlns:p14="http://schemas.microsoft.com/office/powerpoint/2010/main" val="111221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Grafer vedrørende IIP</a:t>
            </a:r>
            <a:endParaRPr lang="da-DK" dirty="0"/>
          </a:p>
        </p:txBody>
      </p:sp>
      <p:sp>
        <p:nvSpPr>
          <p:cNvPr id="3" name="Undertitel 2"/>
          <p:cNvSpPr>
            <a:spLocks noGrp="1"/>
          </p:cNvSpPr>
          <p:nvPr>
            <p:ph type="subTitle" idx="1"/>
          </p:nvPr>
        </p:nvSpPr>
        <p:spPr/>
        <p:txBody>
          <a:bodyPr/>
          <a:lstStyle/>
          <a:p>
            <a:r>
              <a:rPr lang="da-DK" dirty="0" smtClean="0"/>
              <a:t>Sumscores</a:t>
            </a:r>
            <a:endParaRPr lang="da-DK" dirty="0" smtClean="0"/>
          </a:p>
        </p:txBody>
      </p:sp>
    </p:spTree>
    <p:extLst>
      <p:ext uri="{BB962C8B-B14F-4D97-AF65-F5344CB8AC3E}">
        <p14:creationId xmlns:p14="http://schemas.microsoft.com/office/powerpoint/2010/main" val="1957305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NMAR</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Mange undersøgelser har NMAR</a:t>
            </a:r>
          </a:p>
          <a:p>
            <a:r>
              <a:rPr lang="da-DK" dirty="0" smtClean="0"/>
              <a:t>Eksempelvis kan det være at patienter der ikke har fået noget ud af en behandling, holder op, eller i hvert tilfælde ikke har lyst til at besvare spørgeskemaer senere i undersøgelsen af behandlingseffekt</a:t>
            </a:r>
          </a:p>
          <a:p>
            <a:r>
              <a:rPr lang="da-DK" dirty="0" smtClean="0"/>
              <a:t>Konsekvensen kan blive at kun de velbehandlede leverer data ved afslutning og opfølgning af behandlingen, og at undersøgelsen derfor kommer til at vise at behandlingen har større effekt end den faktisk har </a:t>
            </a:r>
            <a:endParaRPr lang="da-DK" dirty="0"/>
          </a:p>
        </p:txBody>
      </p:sp>
    </p:spTree>
    <p:extLst>
      <p:ext uri="{BB962C8B-B14F-4D97-AF65-F5344CB8AC3E}">
        <p14:creationId xmlns:p14="http://schemas.microsoft.com/office/powerpoint/2010/main" val="503130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Missing data</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Det opgøres hvor stor del af samplet der er indsamlet for de forskellige </a:t>
            </a:r>
            <a:r>
              <a:rPr lang="da-DK" dirty="0" err="1" smtClean="0"/>
              <a:t>waves</a:t>
            </a:r>
            <a:endParaRPr lang="da-DK" dirty="0" smtClean="0"/>
          </a:p>
          <a:p>
            <a:r>
              <a:rPr lang="da-DK" dirty="0" smtClean="0"/>
              <a:t>For Odensesamplet ses omtrent følgende</a:t>
            </a:r>
          </a:p>
          <a:p>
            <a:pPr lvl="1"/>
            <a:r>
              <a:rPr lang="da-DK" dirty="0" err="1" smtClean="0"/>
              <a:t>Wave</a:t>
            </a:r>
            <a:r>
              <a:rPr lang="da-DK" dirty="0" smtClean="0"/>
              <a:t> 1: ca. 95% besvarelser*</a:t>
            </a:r>
          </a:p>
          <a:p>
            <a:pPr lvl="1"/>
            <a:r>
              <a:rPr lang="da-DK" dirty="0" err="1" smtClean="0"/>
              <a:t>Wave</a:t>
            </a:r>
            <a:r>
              <a:rPr lang="da-DK" dirty="0" smtClean="0"/>
              <a:t> 4: ca. 50%</a:t>
            </a:r>
            <a:r>
              <a:rPr lang="da-DK" dirty="0"/>
              <a:t> </a:t>
            </a:r>
            <a:r>
              <a:rPr lang="da-DK" dirty="0" smtClean="0"/>
              <a:t>besvarelser*</a:t>
            </a:r>
          </a:p>
          <a:p>
            <a:pPr lvl="1"/>
            <a:r>
              <a:rPr lang="da-DK" dirty="0" err="1"/>
              <a:t>Wave</a:t>
            </a:r>
            <a:r>
              <a:rPr lang="da-DK" dirty="0"/>
              <a:t> </a:t>
            </a:r>
            <a:r>
              <a:rPr lang="da-DK" dirty="0" smtClean="0"/>
              <a:t>7: </a:t>
            </a:r>
            <a:r>
              <a:rPr lang="da-DK" dirty="0"/>
              <a:t>ca. 50</a:t>
            </a:r>
            <a:r>
              <a:rPr lang="da-DK" dirty="0" smtClean="0"/>
              <a:t>%</a:t>
            </a:r>
            <a:r>
              <a:rPr lang="da-DK" dirty="0"/>
              <a:t> </a:t>
            </a:r>
            <a:r>
              <a:rPr lang="da-DK" dirty="0" smtClean="0"/>
              <a:t>besvarelser*</a:t>
            </a:r>
          </a:p>
          <a:p>
            <a:pPr lvl="1"/>
            <a:r>
              <a:rPr lang="da-DK" dirty="0" err="1"/>
              <a:t>Wave</a:t>
            </a:r>
            <a:r>
              <a:rPr lang="da-DK" dirty="0"/>
              <a:t> </a:t>
            </a:r>
            <a:r>
              <a:rPr lang="da-DK" dirty="0" smtClean="0"/>
              <a:t>8: </a:t>
            </a:r>
            <a:r>
              <a:rPr lang="da-DK" dirty="0"/>
              <a:t>ca. </a:t>
            </a:r>
            <a:r>
              <a:rPr lang="da-DK" dirty="0" smtClean="0"/>
              <a:t>30%</a:t>
            </a:r>
            <a:r>
              <a:rPr lang="da-DK" dirty="0"/>
              <a:t> </a:t>
            </a:r>
            <a:r>
              <a:rPr lang="da-DK" dirty="0" smtClean="0"/>
              <a:t>besvarelser*</a:t>
            </a:r>
          </a:p>
          <a:p>
            <a:r>
              <a:rPr lang="da-DK" dirty="0" smtClean="0"/>
              <a:t>For E12 ses omtrent følgende</a:t>
            </a:r>
          </a:p>
          <a:p>
            <a:pPr lvl="1"/>
            <a:r>
              <a:rPr lang="da-DK" dirty="0" err="1" smtClean="0"/>
              <a:t>Wave</a:t>
            </a:r>
            <a:r>
              <a:rPr lang="da-DK" dirty="0" smtClean="0"/>
              <a:t> 1: ca. 95%</a:t>
            </a:r>
            <a:r>
              <a:rPr lang="da-DK" dirty="0"/>
              <a:t> </a:t>
            </a:r>
            <a:r>
              <a:rPr lang="da-DK" dirty="0" smtClean="0"/>
              <a:t>besvarelser*</a:t>
            </a:r>
          </a:p>
          <a:p>
            <a:pPr lvl="1"/>
            <a:r>
              <a:rPr lang="da-DK" dirty="0" err="1" smtClean="0"/>
              <a:t>Wave</a:t>
            </a:r>
            <a:r>
              <a:rPr lang="da-DK" dirty="0" smtClean="0"/>
              <a:t> 7: ca. 75%</a:t>
            </a:r>
            <a:r>
              <a:rPr lang="da-DK" dirty="0"/>
              <a:t> </a:t>
            </a:r>
            <a:r>
              <a:rPr lang="da-DK" dirty="0" smtClean="0"/>
              <a:t>besvarelser*</a:t>
            </a:r>
          </a:p>
          <a:p>
            <a:pPr lvl="1"/>
            <a:r>
              <a:rPr lang="da-DK" dirty="0" err="1" smtClean="0"/>
              <a:t>Wave</a:t>
            </a:r>
            <a:r>
              <a:rPr lang="da-DK" dirty="0" smtClean="0"/>
              <a:t> 8: ca. 38%</a:t>
            </a:r>
            <a:r>
              <a:rPr lang="da-DK" dirty="0"/>
              <a:t> </a:t>
            </a:r>
            <a:r>
              <a:rPr lang="da-DK" dirty="0" smtClean="0"/>
              <a:t>besvarelser*</a:t>
            </a:r>
          </a:p>
          <a:p>
            <a:pPr marL="0" indent="0">
              <a:buNone/>
            </a:pPr>
            <a:r>
              <a:rPr lang="da-DK" sz="2600" dirty="0" smtClean="0"/>
              <a:t>* Vurderet i forhold til den samlede gruppe der har besvaret på bare </a:t>
            </a:r>
            <a:r>
              <a:rPr lang="da-DK" sz="2600" dirty="0"/>
              <a:t>é</a:t>
            </a:r>
            <a:r>
              <a:rPr lang="da-DK" sz="2600" dirty="0" smtClean="0"/>
              <a:t>t af dataindsamlingstidspunkterne</a:t>
            </a:r>
          </a:p>
        </p:txBody>
      </p:sp>
    </p:spTree>
    <p:extLst>
      <p:ext uri="{BB962C8B-B14F-4D97-AF65-F5344CB8AC3E}">
        <p14:creationId xmlns:p14="http://schemas.microsoft.com/office/powerpoint/2010/main" val="2890924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IIP sumscores</a:t>
            </a:r>
            <a:endParaRPr lang="da-DK" dirty="0"/>
          </a:p>
        </p:txBody>
      </p:sp>
      <p:sp>
        <p:nvSpPr>
          <p:cNvPr id="4" name="Pladsholder til indhold 3"/>
          <p:cNvSpPr>
            <a:spLocks noGrp="1"/>
          </p:cNvSpPr>
          <p:nvPr>
            <p:ph idx="1"/>
          </p:nvPr>
        </p:nvSpPr>
        <p:spPr/>
        <p:txBody>
          <a:bodyPr>
            <a:normAutofit fontScale="92500" lnSpcReduction="10000"/>
          </a:bodyPr>
          <a:lstStyle/>
          <a:p>
            <a:r>
              <a:rPr lang="da-DK" dirty="0" smtClean="0"/>
              <a:t>Svar på de 8 spørgsmål for hver skala summeres og divideres med 8</a:t>
            </a:r>
          </a:p>
          <a:p>
            <a:r>
              <a:rPr lang="da-DK" dirty="0" smtClean="0"/>
              <a:t>Herved fremkommer en sumscore mellem 0 og 4 for den pågældende skala</a:t>
            </a:r>
          </a:p>
          <a:p>
            <a:r>
              <a:rPr lang="da-DK" dirty="0" smtClean="0"/>
              <a:t>Resultaterne kan også vise som </a:t>
            </a:r>
            <a:r>
              <a:rPr lang="da-DK" dirty="0" err="1" smtClean="0"/>
              <a:t>ipsatiserede</a:t>
            </a:r>
            <a:r>
              <a:rPr lang="da-DK" dirty="0" smtClean="0"/>
              <a:t> scores:</a:t>
            </a:r>
          </a:p>
          <a:p>
            <a:r>
              <a:rPr lang="da-DK" dirty="0" smtClean="0"/>
              <a:t>Fra hver af de 8 sumscores trækkes gennemsnittet af personens samlede score for alle 8 skalaer og derefter divideres med standardafvigelsen for den samlede score</a:t>
            </a:r>
          </a:p>
        </p:txBody>
      </p:sp>
    </p:spTree>
    <p:extLst>
      <p:ext uri="{BB962C8B-B14F-4D97-AF65-F5344CB8AC3E}">
        <p14:creationId xmlns:p14="http://schemas.microsoft.com/office/powerpoint/2010/main" val="4199670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9776"/>
            <a:ext cx="8229600" cy="1143000"/>
          </a:xfrm>
        </p:spPr>
        <p:txBody>
          <a:bodyPr/>
          <a:lstStyle/>
          <a:p>
            <a:r>
              <a:rPr lang="da-DK" dirty="0" smtClean="0"/>
              <a:t>Grafer over sumscores</a:t>
            </a:r>
            <a:endParaRPr lang="da-DK" dirty="0"/>
          </a:p>
        </p:txBody>
      </p:sp>
      <p:sp>
        <p:nvSpPr>
          <p:cNvPr id="3" name="Pladsholder til indhold 2"/>
          <p:cNvSpPr>
            <a:spLocks noGrp="1"/>
          </p:cNvSpPr>
          <p:nvPr>
            <p:ph idx="1"/>
          </p:nvPr>
        </p:nvSpPr>
        <p:spPr/>
        <p:txBody>
          <a:bodyPr>
            <a:normAutofit lnSpcReduction="10000"/>
          </a:bodyPr>
          <a:lstStyle/>
          <a:p>
            <a:r>
              <a:rPr lang="da-DK" dirty="0"/>
              <a:t>De følgende grafer bygger på </a:t>
            </a:r>
            <a:r>
              <a:rPr lang="da-DK" dirty="0" smtClean="0"/>
              <a:t>de </a:t>
            </a:r>
            <a:r>
              <a:rPr lang="da-DK" dirty="0"/>
              <a:t>beregnede scores for hver enkelt person</a:t>
            </a:r>
          </a:p>
          <a:p>
            <a:r>
              <a:rPr lang="da-DK" dirty="0"/>
              <a:t>Først vises grafer med </a:t>
            </a:r>
            <a:r>
              <a:rPr lang="da-DK" dirty="0" err="1"/>
              <a:t>linier</a:t>
            </a:r>
            <a:r>
              <a:rPr lang="da-DK" dirty="0"/>
              <a:t> der viser resultaterne for hver enkelt </a:t>
            </a:r>
            <a:r>
              <a:rPr lang="da-DK" dirty="0" smtClean="0"/>
              <a:t>person, samt gennemsnit for alle personer og </a:t>
            </a:r>
            <a:r>
              <a:rPr lang="da-DK" dirty="0" err="1" smtClean="0"/>
              <a:t>linier</a:t>
            </a:r>
            <a:r>
              <a:rPr lang="da-DK" dirty="0" smtClean="0"/>
              <a:t> der viser + og – 1 standardafvigelse</a:t>
            </a:r>
            <a:endParaRPr lang="da-DK" dirty="0"/>
          </a:p>
          <a:p>
            <a:r>
              <a:rPr lang="da-DK" dirty="0"/>
              <a:t>Derefter grafer uden </a:t>
            </a:r>
            <a:r>
              <a:rPr lang="da-DK" dirty="0" err="1" smtClean="0"/>
              <a:t>linier</a:t>
            </a:r>
            <a:r>
              <a:rPr lang="da-DK" dirty="0" smtClean="0"/>
              <a:t> for hver enkelt person og grafer der sammenligner de to datasæt</a:t>
            </a:r>
          </a:p>
          <a:p>
            <a:pPr marL="0" indent="0">
              <a:buNone/>
            </a:pPr>
            <a:endParaRPr lang="da-DK" dirty="0"/>
          </a:p>
          <a:p>
            <a:endParaRPr lang="da-DK" dirty="0"/>
          </a:p>
        </p:txBody>
      </p:sp>
    </p:spTree>
    <p:extLst>
      <p:ext uri="{BB962C8B-B14F-4D97-AF65-F5344CB8AC3E}">
        <p14:creationId xmlns:p14="http://schemas.microsoft.com/office/powerpoint/2010/main" val="73729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Grafer med individuelle kurver</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Følgende grafer viser de enkelte personers forløb over 3 </a:t>
            </a:r>
            <a:r>
              <a:rPr lang="da-DK" dirty="0" err="1" smtClean="0"/>
              <a:t>hhv</a:t>
            </a:r>
            <a:r>
              <a:rPr lang="da-DK" dirty="0" smtClean="0"/>
              <a:t> 4 målinger</a:t>
            </a:r>
          </a:p>
          <a:p>
            <a:r>
              <a:rPr lang="da-DK" dirty="0" smtClean="0"/>
              <a:t>Med fed orange er vist gennemsnittet for hele gruppen af personer</a:t>
            </a:r>
          </a:p>
          <a:p>
            <a:r>
              <a:rPr lang="da-DK" dirty="0" smtClean="0"/>
              <a:t>Med blåt er vist + og – 1 standardafvigelse i forhold til gennemsnittene</a:t>
            </a:r>
          </a:p>
          <a:p>
            <a:r>
              <a:rPr lang="da-DK" dirty="0" smtClean="0"/>
              <a:t>Først serien med data fra Odense og 4 målinger</a:t>
            </a:r>
          </a:p>
          <a:p>
            <a:r>
              <a:rPr lang="da-DK" dirty="0" smtClean="0"/>
              <a:t>Derefter den tilsvarende serie fra E12 med kun 3 målinger</a:t>
            </a:r>
            <a:endParaRPr lang="da-DK" dirty="0"/>
          </a:p>
        </p:txBody>
      </p:sp>
    </p:spTree>
    <p:extLst>
      <p:ext uri="{BB962C8B-B14F-4D97-AF65-F5344CB8AC3E}">
        <p14:creationId xmlns:p14="http://schemas.microsoft.com/office/powerpoint/2010/main" val="511658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39552" y="1844824"/>
            <a:ext cx="8229600" cy="1143000"/>
          </a:xfrm>
        </p:spPr>
        <p:txBody>
          <a:bodyPr/>
          <a:lstStyle/>
          <a:p>
            <a:r>
              <a:rPr lang="da-DK" dirty="0" smtClean="0"/>
              <a:t>Grafer Odensedata</a:t>
            </a:r>
            <a:endParaRPr lang="da-DK" dirty="0"/>
          </a:p>
        </p:txBody>
      </p:sp>
    </p:spTree>
    <p:extLst>
      <p:ext uri="{BB962C8B-B14F-4D97-AF65-F5344CB8AC3E}">
        <p14:creationId xmlns:p14="http://schemas.microsoft.com/office/powerpoint/2010/main" val="860555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Splus62data\IIPall\IIP AP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075" y="35560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36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Splus62data\IIPall\IIP BC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7300" y="519113"/>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400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Splus62data\IIPall\IIP DE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982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Splus62data\IIPall\IIP FG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6688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Testen IIP 1</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Testen er </a:t>
            </a:r>
            <a:r>
              <a:rPr lang="da-DK" b="1" dirty="0" smtClean="0"/>
              <a:t>Inventory of </a:t>
            </a:r>
            <a:r>
              <a:rPr lang="da-DK" b="1" dirty="0" err="1" smtClean="0"/>
              <a:t>Interpersonal</a:t>
            </a:r>
            <a:r>
              <a:rPr lang="da-DK" b="1" dirty="0" smtClean="0"/>
              <a:t> Problems</a:t>
            </a:r>
          </a:p>
          <a:p>
            <a:r>
              <a:rPr lang="da-DK" dirty="0" smtClean="0"/>
              <a:t>Den er udviklet af Horowitz og beskriver en cirkel, et </a:t>
            </a:r>
            <a:r>
              <a:rPr lang="da-DK" dirty="0" err="1" smtClean="0"/>
              <a:t>cirkumpleks</a:t>
            </a:r>
            <a:r>
              <a:rPr lang="da-DK" dirty="0" smtClean="0"/>
              <a:t>, svarende til </a:t>
            </a:r>
            <a:r>
              <a:rPr lang="da-DK" dirty="0" err="1" smtClean="0"/>
              <a:t>Learys</a:t>
            </a:r>
            <a:r>
              <a:rPr lang="da-DK" dirty="0" smtClean="0"/>
              <a:t> interpersonelle teori</a:t>
            </a:r>
          </a:p>
          <a:p>
            <a:r>
              <a:rPr lang="da-DK" dirty="0" smtClean="0"/>
              <a:t>Den er opdelt i 8 segmenter af cirklen, og hvert segment (subskala) måles med 8 spørgsmål på en skala fra 0 til 4</a:t>
            </a:r>
          </a:p>
          <a:p>
            <a:r>
              <a:rPr lang="da-DK" dirty="0" smtClean="0"/>
              <a:t>Subskalaerne betegnes med to bogstaver (reduceret fra oprindelig 16 segmenter) opstillet venstre om rundt i cirklen:</a:t>
            </a:r>
          </a:p>
          <a:p>
            <a:r>
              <a:rPr lang="da-DK" dirty="0" smtClean="0"/>
              <a:t>AP BC DE FG HI JK LM NO</a:t>
            </a:r>
            <a:endParaRPr lang="da-DK" dirty="0"/>
          </a:p>
        </p:txBody>
      </p:sp>
    </p:spTree>
    <p:extLst>
      <p:ext uri="{BB962C8B-B14F-4D97-AF65-F5344CB8AC3E}">
        <p14:creationId xmlns:p14="http://schemas.microsoft.com/office/powerpoint/2010/main" val="379528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Splus62data\IIPall\IIP HI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04664"/>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664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Splus62data\IIPall\IIP JK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4664"/>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825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Splus62data\IIPall\IIP LM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8994"/>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805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Splus62data\IIPall\IIP NO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633"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739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Splus62data\IIPall\IIP totale sumscores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04664"/>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179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132856"/>
            <a:ext cx="8229600" cy="1143000"/>
          </a:xfrm>
        </p:spPr>
        <p:txBody>
          <a:bodyPr/>
          <a:lstStyle/>
          <a:p>
            <a:r>
              <a:rPr lang="da-DK" dirty="0" smtClean="0"/>
              <a:t>Grafer E12-data</a:t>
            </a:r>
            <a:endParaRPr lang="da-DK" dirty="0"/>
          </a:p>
        </p:txBody>
      </p:sp>
    </p:spTree>
    <p:extLst>
      <p:ext uri="{BB962C8B-B14F-4D97-AF65-F5344CB8AC3E}">
        <p14:creationId xmlns:p14="http://schemas.microsoft.com/office/powerpoint/2010/main" val="3386221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Splus62data\IIPall\IIP AP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182"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4662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Splus62data\IIPall\IIP BC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63761"/>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985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Splus62data\IIPall\IIP DE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583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Splus62data\IIPall\IIP FG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925" y="50800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192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Testen IIP 2</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err="1" smtClean="0"/>
              <a:t>Cirkumplekset</a:t>
            </a:r>
            <a:r>
              <a:rPr lang="da-DK" dirty="0" smtClean="0"/>
              <a:t> er opstillet over to dimensioner</a:t>
            </a:r>
          </a:p>
          <a:p>
            <a:r>
              <a:rPr lang="da-DK" dirty="0" smtClean="0"/>
              <a:t>Den lodret: bestemme over vs. lade sig bestemme over</a:t>
            </a:r>
          </a:p>
          <a:p>
            <a:r>
              <a:rPr lang="da-DK" dirty="0" smtClean="0"/>
              <a:t>Den vandret: uvenlig vs. Venlig</a:t>
            </a:r>
          </a:p>
          <a:p>
            <a:r>
              <a:rPr lang="da-DK" dirty="0" smtClean="0"/>
              <a:t>AP: neutralt bestemme over</a:t>
            </a:r>
          </a:p>
          <a:p>
            <a:r>
              <a:rPr lang="da-DK" dirty="0" smtClean="0"/>
              <a:t>BC: uvenligt bestemme over</a:t>
            </a:r>
          </a:p>
          <a:p>
            <a:r>
              <a:rPr lang="da-DK" dirty="0" smtClean="0"/>
              <a:t>DE: uvenlig på lige fod</a:t>
            </a:r>
          </a:p>
          <a:p>
            <a:r>
              <a:rPr lang="da-DK" dirty="0" smtClean="0"/>
              <a:t>FG: uvenligt lade sig bestemme over</a:t>
            </a:r>
          </a:p>
          <a:p>
            <a:r>
              <a:rPr lang="da-DK" dirty="0" smtClean="0"/>
              <a:t>HI: neutralt lade sig bestemme over</a:t>
            </a:r>
          </a:p>
          <a:p>
            <a:r>
              <a:rPr lang="da-DK" dirty="0" smtClean="0"/>
              <a:t>JK: venligt lade sig bestemme over</a:t>
            </a:r>
          </a:p>
          <a:p>
            <a:r>
              <a:rPr lang="da-DK" dirty="0" smtClean="0"/>
              <a:t>LM: venlig på lige fod</a:t>
            </a:r>
          </a:p>
          <a:p>
            <a:r>
              <a:rPr lang="da-DK" dirty="0" smtClean="0"/>
              <a:t>NO: venligt bestemme over</a:t>
            </a:r>
            <a:endParaRPr lang="da-DK" dirty="0"/>
          </a:p>
        </p:txBody>
      </p:sp>
    </p:spTree>
    <p:extLst>
      <p:ext uri="{BB962C8B-B14F-4D97-AF65-F5344CB8AC3E}">
        <p14:creationId xmlns:p14="http://schemas.microsoft.com/office/powerpoint/2010/main" val="1620569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Splus62data\IIPall\IIP HI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43366"/>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2002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Splus62data\IIPall\IIP JK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37949"/>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7254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Splus62data\IIPall\IIP LM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88" y="485775"/>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050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Splus62data\IIPall\IIP NO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413" y="409575"/>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1231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Splus62data\IIPall\IIP totale sumscor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76672"/>
            <a:ext cx="7543800" cy="581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461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Kommentar</a:t>
            </a:r>
            <a:endParaRPr lang="da-DK" dirty="0"/>
          </a:p>
        </p:txBody>
      </p:sp>
      <p:sp>
        <p:nvSpPr>
          <p:cNvPr id="3" name="Pladsholder til indhold 2"/>
          <p:cNvSpPr>
            <a:spLocks noGrp="1"/>
          </p:cNvSpPr>
          <p:nvPr>
            <p:ph idx="1"/>
          </p:nvPr>
        </p:nvSpPr>
        <p:spPr/>
        <p:txBody>
          <a:bodyPr/>
          <a:lstStyle/>
          <a:p>
            <a:r>
              <a:rPr lang="da-DK" dirty="0" smtClean="0"/>
              <a:t>Som man kan se ud fra de individuelle </a:t>
            </a:r>
            <a:r>
              <a:rPr lang="da-DK" dirty="0" err="1" smtClean="0"/>
              <a:t>linier</a:t>
            </a:r>
            <a:r>
              <a:rPr lang="da-DK" dirty="0" smtClean="0"/>
              <a:t>, er der flere og flere der ikke besvarer spørgeskemaet på de senere måletidspunkter</a:t>
            </a:r>
          </a:p>
          <a:p>
            <a:r>
              <a:rPr lang="da-DK" dirty="0" smtClean="0"/>
              <a:t>Det betyder at de gennemsnit der ses, kun omfatter de patienter der stadig udfylder tests</a:t>
            </a:r>
          </a:p>
          <a:p>
            <a:r>
              <a:rPr lang="da-DK" dirty="0" smtClean="0"/>
              <a:t>Da det nok ikke er tilfældigt hvem der ikke udfylder, er de senere gennemsnit udsat for bias (dvs. NMAR)</a:t>
            </a:r>
          </a:p>
        </p:txBody>
      </p:sp>
    </p:spTree>
    <p:extLst>
      <p:ext uri="{BB962C8B-B14F-4D97-AF65-F5344CB8AC3E}">
        <p14:creationId xmlns:p14="http://schemas.microsoft.com/office/powerpoint/2010/main" val="3543193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Grafer over gennemsnit</a:t>
            </a:r>
            <a:endParaRPr lang="da-DK" dirty="0"/>
          </a:p>
        </p:txBody>
      </p:sp>
      <p:sp>
        <p:nvSpPr>
          <p:cNvPr id="3" name="Pladsholder til indhold 2"/>
          <p:cNvSpPr>
            <a:spLocks noGrp="1"/>
          </p:cNvSpPr>
          <p:nvPr>
            <p:ph idx="1"/>
          </p:nvPr>
        </p:nvSpPr>
        <p:spPr/>
        <p:txBody>
          <a:bodyPr/>
          <a:lstStyle/>
          <a:p>
            <a:r>
              <a:rPr lang="da-DK" dirty="0" smtClean="0"/>
              <a:t>Følgende grafer sammenligner de gennemsnitlige forløb for E12 og Odense</a:t>
            </a:r>
            <a:endParaRPr lang="da-DK" dirty="0"/>
          </a:p>
        </p:txBody>
      </p:sp>
    </p:spTree>
    <p:extLst>
      <p:ext uri="{BB962C8B-B14F-4D97-AF65-F5344CB8AC3E}">
        <p14:creationId xmlns:p14="http://schemas.microsoft.com/office/powerpoint/2010/main" val="25335991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Splus62data\IIPall\IIP AP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04664"/>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1358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Splus62data\IIPall\IIP BC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0800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93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Splus62data\IIPall\IIP DE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363" y="55245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80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Splus62data\IIPall\Lear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134" y="260647"/>
            <a:ext cx="6663242" cy="6338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8632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Splus62data\IIPall\IIP FG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4868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4724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Splus62data\IIPall\IIP HI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1911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3682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Splus62data\IIPall\IIP JK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4868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9480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Splus62data\IIPall\IIP LM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573088"/>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0853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Splus62data\IIPall\IIP NO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4868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3981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Splus62data\IIPall\IIP total gns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5864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4059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29600" cy="1143000"/>
          </a:xfrm>
        </p:spPr>
        <p:txBody>
          <a:bodyPr>
            <a:normAutofit fontScale="90000"/>
          </a:bodyPr>
          <a:lstStyle/>
          <a:p>
            <a:r>
              <a:rPr lang="da-DK" dirty="0" smtClean="0"/>
              <a:t>Grafer til sammenligning af de to samples</a:t>
            </a:r>
            <a:endParaRPr lang="da-DK" dirty="0"/>
          </a:p>
        </p:txBody>
      </p:sp>
      <p:sp>
        <p:nvSpPr>
          <p:cNvPr id="3" name="Pladsholder til indhold 2"/>
          <p:cNvSpPr>
            <a:spLocks noGrp="1"/>
          </p:cNvSpPr>
          <p:nvPr>
            <p:ph idx="1"/>
          </p:nvPr>
        </p:nvSpPr>
        <p:spPr>
          <a:xfrm>
            <a:off x="467544" y="2708920"/>
            <a:ext cx="8229600" cy="3340968"/>
          </a:xfrm>
        </p:spPr>
        <p:txBody>
          <a:bodyPr/>
          <a:lstStyle/>
          <a:p>
            <a:r>
              <a:rPr lang="da-DK" dirty="0" smtClean="0"/>
              <a:t>Følgende grafer er identiske med det foregående sæt, idet der dog er tilføjet blå </a:t>
            </a:r>
            <a:r>
              <a:rPr lang="da-DK" dirty="0" err="1" smtClean="0"/>
              <a:t>linier</a:t>
            </a:r>
            <a:r>
              <a:rPr lang="da-DK" dirty="0" smtClean="0"/>
              <a:t> som viser + og – 1 standardafvigelse for henholdsvis E12 og Odense</a:t>
            </a:r>
            <a:endParaRPr lang="da-DK" dirty="0"/>
          </a:p>
        </p:txBody>
      </p:sp>
    </p:spTree>
    <p:extLst>
      <p:ext uri="{BB962C8B-B14F-4D97-AF65-F5344CB8AC3E}">
        <p14:creationId xmlns:p14="http://schemas.microsoft.com/office/powerpoint/2010/main" val="9607803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Splus62data\IIPall\IIP AP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4725" y="404664"/>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5626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Splus62data\IIPall\IIP BC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675" y="44382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0273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Splus62data\IIPall\IIP DE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100" y="595313"/>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29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Dataindsamling</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Data fra Odense vedrører patienter i individuel terapi hos psykiater med </a:t>
            </a:r>
            <a:r>
              <a:rPr lang="da-DK" dirty="0"/>
              <a:t>4</a:t>
            </a:r>
            <a:r>
              <a:rPr lang="da-DK" dirty="0" smtClean="0"/>
              <a:t> testtidspunkter</a:t>
            </a:r>
          </a:p>
          <a:p>
            <a:r>
              <a:rPr lang="da-DK" dirty="0" smtClean="0"/>
              <a:t>Data fra Gentoftes ambulante afdeling E12 viser data fra patienter i gruppeterapi fra 3 tidspunkter</a:t>
            </a:r>
          </a:p>
          <a:p>
            <a:r>
              <a:rPr lang="da-DK" dirty="0" smtClean="0"/>
              <a:t>Indsamlingstidspunkterne vises som 1-8 fra projekt med flere tests og flere testtidspunkter</a:t>
            </a:r>
          </a:p>
          <a:p>
            <a:r>
              <a:rPr lang="da-DK" dirty="0" err="1" smtClean="0"/>
              <a:t>Wave</a:t>
            </a:r>
            <a:r>
              <a:rPr lang="da-DK" dirty="0" smtClean="0"/>
              <a:t> 1: Starttidspunkt</a:t>
            </a:r>
          </a:p>
          <a:p>
            <a:r>
              <a:rPr lang="da-DK" dirty="0" err="1" smtClean="0"/>
              <a:t>Wave</a:t>
            </a:r>
            <a:r>
              <a:rPr lang="da-DK" dirty="0" smtClean="0"/>
              <a:t> 4: Efter 12 måneder</a:t>
            </a:r>
          </a:p>
          <a:p>
            <a:r>
              <a:rPr lang="da-DK" dirty="0" err="1" smtClean="0"/>
              <a:t>Wave</a:t>
            </a:r>
            <a:r>
              <a:rPr lang="da-DK" dirty="0" smtClean="0"/>
              <a:t> 7: Slutningen af terapien</a:t>
            </a:r>
          </a:p>
          <a:p>
            <a:r>
              <a:rPr lang="da-DK" dirty="0" err="1" smtClean="0"/>
              <a:t>Wave</a:t>
            </a:r>
            <a:r>
              <a:rPr lang="da-DK" dirty="0" smtClean="0"/>
              <a:t> 8: </a:t>
            </a:r>
            <a:r>
              <a:rPr lang="da-DK" dirty="0" err="1" smtClean="0"/>
              <a:t>Follow-up</a:t>
            </a:r>
            <a:r>
              <a:rPr lang="da-DK" dirty="0" smtClean="0"/>
              <a:t> efter omtrent et år</a:t>
            </a:r>
            <a:endParaRPr lang="da-DK" dirty="0"/>
          </a:p>
        </p:txBody>
      </p:sp>
    </p:spTree>
    <p:extLst>
      <p:ext uri="{BB962C8B-B14F-4D97-AF65-F5344CB8AC3E}">
        <p14:creationId xmlns:p14="http://schemas.microsoft.com/office/powerpoint/2010/main" val="20405347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Splus62data\IIPall\IIP FG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16953"/>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5189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descr="C:\Splus62data\IIPall\IIP HI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3384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Splus62data\IIPall\IIP JK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4868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8257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Splus62data\IIPall\IIP LM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2572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Splus62data\IIPall\IIP NO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4868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2338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Splus62data\IIPall\IIP total gns og SD E12_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87561"/>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1423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Foreløbig analyse</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smtClean="0"/>
              <a:t>Det er tydeligt at for begge samples øges problemerne jo nærmere man kommer de afhængige subskalaer (mod HI), og tilsvarende formindskes de oplevede problemer efterhånden som man igen bevæger sig op mod AP</a:t>
            </a:r>
          </a:p>
          <a:p>
            <a:r>
              <a:rPr lang="da-DK" dirty="0" smtClean="0"/>
              <a:t>Det er endvidere tydeligt at mens begge patientgrupperne følges ad på de uvenlige subskalaer, angiver patienterne fra E12 større problemer end Odensepatienterne på de venlige subskaler</a:t>
            </a:r>
          </a:p>
          <a:p>
            <a:r>
              <a:rPr lang="da-DK" dirty="0" smtClean="0"/>
              <a:t>Det er også tydeligt at problemerne i forskellig grad mindskes i løbet af terapien (dette skal dog modificeres i lyset af de omtalte frafald i løbet af testtidspunkterne) </a:t>
            </a:r>
            <a:endParaRPr lang="da-DK" dirty="0"/>
          </a:p>
        </p:txBody>
      </p:sp>
    </p:spTree>
    <p:extLst>
      <p:ext uri="{BB962C8B-B14F-4D97-AF65-F5344CB8AC3E}">
        <p14:creationId xmlns:p14="http://schemas.microsoft.com/office/powerpoint/2010/main" val="30911799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2060848"/>
            <a:ext cx="8229600" cy="1143000"/>
          </a:xfrm>
        </p:spPr>
        <p:txBody>
          <a:bodyPr/>
          <a:lstStyle/>
          <a:p>
            <a:r>
              <a:rPr lang="da-DK" dirty="0"/>
              <a:t>D</a:t>
            </a:r>
            <a:r>
              <a:rPr lang="da-DK" dirty="0" smtClean="0"/>
              <a:t>en </a:t>
            </a:r>
            <a:r>
              <a:rPr lang="da-DK" dirty="0" err="1" smtClean="0"/>
              <a:t>cirkumplekse</a:t>
            </a:r>
            <a:r>
              <a:rPr lang="da-DK" dirty="0" smtClean="0"/>
              <a:t> model</a:t>
            </a:r>
            <a:endParaRPr lang="da-DK" dirty="0"/>
          </a:p>
        </p:txBody>
      </p:sp>
    </p:spTree>
    <p:extLst>
      <p:ext uri="{BB962C8B-B14F-4D97-AF65-F5344CB8AC3E}">
        <p14:creationId xmlns:p14="http://schemas.microsoft.com/office/powerpoint/2010/main" val="27843598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Modellens dimensioner</a:t>
            </a:r>
            <a:endParaRPr lang="da-DK" dirty="0"/>
          </a:p>
        </p:txBody>
      </p:sp>
      <p:sp>
        <p:nvSpPr>
          <p:cNvPr id="4" name="Pladsholder til indhold 3"/>
          <p:cNvSpPr>
            <a:spLocks noGrp="1"/>
          </p:cNvSpPr>
          <p:nvPr>
            <p:ph idx="1"/>
          </p:nvPr>
        </p:nvSpPr>
        <p:spPr/>
        <p:txBody>
          <a:bodyPr>
            <a:normAutofit fontScale="92500" lnSpcReduction="20000"/>
          </a:bodyPr>
          <a:lstStyle/>
          <a:p>
            <a:r>
              <a:rPr lang="da-DK" dirty="0" smtClean="0"/>
              <a:t>IIP bygger på </a:t>
            </a:r>
            <a:r>
              <a:rPr lang="da-DK" dirty="0" err="1" smtClean="0"/>
              <a:t>Thimoty</a:t>
            </a:r>
            <a:r>
              <a:rPr lang="da-DK" dirty="0" smtClean="0"/>
              <a:t> </a:t>
            </a:r>
            <a:r>
              <a:rPr lang="da-DK" dirty="0" err="1" smtClean="0"/>
              <a:t>Learys</a:t>
            </a:r>
            <a:r>
              <a:rPr lang="da-DK" dirty="0" smtClean="0"/>
              <a:t> model</a:t>
            </a:r>
          </a:p>
          <a:p>
            <a:r>
              <a:rPr lang="da-DK" dirty="0" smtClean="0"/>
              <a:t>Modellen er en cirkel (</a:t>
            </a:r>
            <a:r>
              <a:rPr lang="da-DK" dirty="0" err="1" smtClean="0"/>
              <a:t>cirkumpleks</a:t>
            </a:r>
            <a:r>
              <a:rPr lang="da-DK" dirty="0" smtClean="0"/>
              <a:t>), bygget over to akser: dom(</a:t>
            </a:r>
            <a:r>
              <a:rPr lang="da-DK" dirty="0" err="1" smtClean="0"/>
              <a:t>inate</a:t>
            </a:r>
            <a:r>
              <a:rPr lang="da-DK" dirty="0" smtClean="0"/>
              <a:t>) og lov(e) </a:t>
            </a:r>
          </a:p>
          <a:p>
            <a:r>
              <a:rPr lang="da-DK" dirty="0" smtClean="0"/>
              <a:t>For hver person beregnes en score på hver af disse akser ud fra de </a:t>
            </a:r>
            <a:r>
              <a:rPr lang="da-DK" dirty="0" err="1" smtClean="0"/>
              <a:t>ipsatiserede</a:t>
            </a:r>
            <a:r>
              <a:rPr lang="da-DK" dirty="0" smtClean="0"/>
              <a:t> sumscores</a:t>
            </a:r>
          </a:p>
          <a:p>
            <a:r>
              <a:rPr lang="da-DK" dirty="0" smtClean="0"/>
              <a:t>Dom = AP – HI + 0.7(NO + BC – FG - JK)</a:t>
            </a:r>
          </a:p>
          <a:p>
            <a:r>
              <a:rPr lang="da-DK" dirty="0" smtClean="0"/>
              <a:t>Lov   </a:t>
            </a:r>
            <a:r>
              <a:rPr lang="da-DK" dirty="0"/>
              <a:t>= </a:t>
            </a:r>
            <a:r>
              <a:rPr lang="da-DK" dirty="0" smtClean="0"/>
              <a:t>LM </a:t>
            </a:r>
            <a:r>
              <a:rPr lang="da-DK" dirty="0"/>
              <a:t>– </a:t>
            </a:r>
            <a:r>
              <a:rPr lang="da-DK" dirty="0" smtClean="0"/>
              <a:t>DE </a:t>
            </a:r>
            <a:r>
              <a:rPr lang="da-DK" dirty="0"/>
              <a:t>+ 0.7(NO </a:t>
            </a:r>
            <a:r>
              <a:rPr lang="da-DK" dirty="0" smtClean="0"/>
              <a:t>- </a:t>
            </a:r>
            <a:r>
              <a:rPr lang="da-DK" dirty="0"/>
              <a:t>BC – FG </a:t>
            </a:r>
            <a:r>
              <a:rPr lang="da-DK" dirty="0" smtClean="0"/>
              <a:t>+ </a:t>
            </a:r>
            <a:r>
              <a:rPr lang="da-DK" dirty="0"/>
              <a:t>JK)</a:t>
            </a:r>
            <a:endParaRPr lang="da-DK" dirty="0" smtClean="0"/>
          </a:p>
          <a:p>
            <a:r>
              <a:rPr lang="da-DK" dirty="0" smtClean="0"/>
              <a:t>De følgende grafer anvender dom og lov til at vise placeringen af hver person i den </a:t>
            </a:r>
            <a:r>
              <a:rPr lang="da-DK" dirty="0" err="1" smtClean="0"/>
              <a:t>cirkumplekse</a:t>
            </a:r>
            <a:r>
              <a:rPr lang="da-DK" dirty="0" smtClean="0"/>
              <a:t> model</a:t>
            </a:r>
            <a:endParaRPr lang="da-DK" dirty="0"/>
          </a:p>
        </p:txBody>
      </p:sp>
    </p:spTree>
    <p:extLst>
      <p:ext uri="{BB962C8B-B14F-4D97-AF65-F5344CB8AC3E}">
        <p14:creationId xmlns:p14="http://schemas.microsoft.com/office/powerpoint/2010/main" val="3712890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Splus62data\IIPall\IIP lov_dom 4 waves 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908" y="476672"/>
            <a:ext cx="7543800" cy="581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211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Dataindsamling (note)</a:t>
            </a:r>
            <a:endParaRPr lang="da-DK" dirty="0"/>
          </a:p>
        </p:txBody>
      </p:sp>
      <p:sp>
        <p:nvSpPr>
          <p:cNvPr id="3" name="Pladsholder til indhold 2"/>
          <p:cNvSpPr>
            <a:spLocks noGrp="1"/>
          </p:cNvSpPr>
          <p:nvPr>
            <p:ph idx="1"/>
          </p:nvPr>
        </p:nvSpPr>
        <p:spPr/>
        <p:txBody>
          <a:bodyPr/>
          <a:lstStyle/>
          <a:p>
            <a:r>
              <a:rPr lang="da-DK" dirty="0" smtClean="0"/>
              <a:t>Gennemgående er patientforløb i Odensesamplet længere end for E12</a:t>
            </a:r>
          </a:p>
          <a:p>
            <a:r>
              <a:rPr lang="da-DK" dirty="0" smtClean="0"/>
              <a:t>Det betyder at afslutningen af terapien (</a:t>
            </a:r>
            <a:r>
              <a:rPr lang="da-DK" dirty="0" err="1" smtClean="0"/>
              <a:t>wave</a:t>
            </a:r>
            <a:r>
              <a:rPr lang="da-DK" dirty="0" smtClean="0"/>
              <a:t> 7) typisk ligger senere i forhold til behandlingsstart</a:t>
            </a:r>
            <a:r>
              <a:rPr lang="da-DK" dirty="0"/>
              <a:t> for Odense</a:t>
            </a:r>
            <a:r>
              <a:rPr lang="da-DK" dirty="0" smtClean="0"/>
              <a:t> end for E12</a:t>
            </a:r>
          </a:p>
          <a:p>
            <a:r>
              <a:rPr lang="da-DK" dirty="0" smtClean="0"/>
              <a:t>Det samme gælder derfor også for </a:t>
            </a:r>
            <a:r>
              <a:rPr lang="da-DK" dirty="0" err="1" smtClean="0"/>
              <a:t>wave</a:t>
            </a:r>
            <a:r>
              <a:rPr lang="da-DK" dirty="0" smtClean="0"/>
              <a:t> 8 (</a:t>
            </a:r>
            <a:r>
              <a:rPr lang="da-DK" dirty="0" err="1" smtClean="0"/>
              <a:t>follow-up</a:t>
            </a:r>
            <a:r>
              <a:rPr lang="da-DK" dirty="0" smtClean="0"/>
              <a:t>)</a:t>
            </a:r>
            <a:endParaRPr lang="da-DK" dirty="0"/>
          </a:p>
        </p:txBody>
      </p:sp>
    </p:spTree>
    <p:extLst>
      <p:ext uri="{BB962C8B-B14F-4D97-AF65-F5344CB8AC3E}">
        <p14:creationId xmlns:p14="http://schemas.microsoft.com/office/powerpoint/2010/main" val="14310933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Splus62data\IIPall\IIP lov_dom 3 wav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054" y="49916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0838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Forløb af dom og lov</a:t>
            </a:r>
            <a:endParaRPr lang="da-DK" dirty="0"/>
          </a:p>
        </p:txBody>
      </p:sp>
      <p:sp>
        <p:nvSpPr>
          <p:cNvPr id="3" name="Pladsholder til indhold 2"/>
          <p:cNvSpPr>
            <a:spLocks noGrp="1"/>
          </p:cNvSpPr>
          <p:nvPr>
            <p:ph idx="1"/>
          </p:nvPr>
        </p:nvSpPr>
        <p:spPr/>
        <p:txBody>
          <a:bodyPr>
            <a:normAutofit lnSpcReduction="10000"/>
          </a:bodyPr>
          <a:lstStyle/>
          <a:p>
            <a:r>
              <a:rPr lang="da-DK" dirty="0" smtClean="0"/>
              <a:t>På følgende figurer vises henholdsvis dom og lovskalaen som en </a:t>
            </a:r>
            <a:r>
              <a:rPr lang="da-DK" dirty="0" err="1" smtClean="0"/>
              <a:t>linie</a:t>
            </a:r>
            <a:r>
              <a:rPr lang="da-DK" dirty="0" smtClean="0"/>
              <a:t> for hver person gennem de fortløbende målinger (</a:t>
            </a:r>
            <a:r>
              <a:rPr lang="da-DK" dirty="0" err="1" smtClean="0"/>
              <a:t>waves</a:t>
            </a:r>
            <a:r>
              <a:rPr lang="da-DK" dirty="0" smtClean="0"/>
              <a:t>)</a:t>
            </a:r>
          </a:p>
          <a:p>
            <a:r>
              <a:rPr lang="da-DK" dirty="0" smtClean="0"/>
              <a:t>Der er, som tidligere, tilføjet </a:t>
            </a:r>
            <a:r>
              <a:rPr lang="da-DK" dirty="0" err="1" smtClean="0"/>
              <a:t>linier</a:t>
            </a:r>
            <a:r>
              <a:rPr lang="da-DK" dirty="0" smtClean="0"/>
              <a:t> der viser gennemsnit og standardafvigelser for hele samplet</a:t>
            </a:r>
          </a:p>
          <a:p>
            <a:r>
              <a:rPr lang="da-DK" dirty="0" smtClean="0"/>
              <a:t>Vær igen opmærksom på at missing data (NMAR) giver bias i graferne, som derfor til dels er misvisende</a:t>
            </a:r>
            <a:endParaRPr lang="da-DK" dirty="0"/>
          </a:p>
        </p:txBody>
      </p:sp>
    </p:spTree>
    <p:extLst>
      <p:ext uri="{BB962C8B-B14F-4D97-AF65-F5344CB8AC3E}">
        <p14:creationId xmlns:p14="http://schemas.microsoft.com/office/powerpoint/2010/main" val="313759054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Splus62data\IIPall\IIP dom trajectories 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556"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2017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Splus62data\IIPall\IIP lov trajectories 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3" y="332656"/>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6785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Splus62data\IIPall\IIP dom og lov gns 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4868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745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Splus62data\IIPall\IIP dom trajectori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2108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Splus62data\IIPall\IIP lov trajectorie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988" y="404664"/>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620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Splus62data\IIPall\IIP dom og lov gns E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73088"/>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4436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Splus62data\IIPall\IIP dom og lov gns E12 og Oden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275" y="171450"/>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3707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Tolkning af forskellene</a:t>
            </a:r>
            <a:endParaRPr lang="da-DK" dirty="0"/>
          </a:p>
        </p:txBody>
      </p:sp>
      <p:sp>
        <p:nvSpPr>
          <p:cNvPr id="3" name="Pladsholder til indhold 2"/>
          <p:cNvSpPr>
            <a:spLocks noGrp="1"/>
          </p:cNvSpPr>
          <p:nvPr>
            <p:ph idx="1"/>
          </p:nvPr>
        </p:nvSpPr>
        <p:spPr/>
        <p:txBody>
          <a:bodyPr>
            <a:normAutofit/>
          </a:bodyPr>
          <a:lstStyle/>
          <a:p>
            <a:r>
              <a:rPr lang="da-DK" dirty="0" smtClean="0"/>
              <a:t>Sammenlignet med Odense har E12 højere scores for lov-dimensionen og større afstand mellem lov og dom-scores</a:t>
            </a:r>
          </a:p>
          <a:p>
            <a:r>
              <a:rPr lang="da-DK" dirty="0" smtClean="0"/>
              <a:t>En mulig forklaring kunne være patienternes problematik og/eller personlighed som baggrund for udvælgelse til enten en gruppeterapi (E12) eller en eneterapi (Odense)</a:t>
            </a:r>
            <a:endParaRPr lang="da-DK" dirty="0"/>
          </a:p>
        </p:txBody>
      </p:sp>
    </p:spTree>
    <p:extLst>
      <p:ext uri="{BB962C8B-B14F-4D97-AF65-F5344CB8AC3E}">
        <p14:creationId xmlns:p14="http://schemas.microsoft.com/office/powerpoint/2010/main" val="3998764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1844824"/>
            <a:ext cx="8229600" cy="1143000"/>
          </a:xfrm>
        </p:spPr>
        <p:txBody>
          <a:bodyPr/>
          <a:lstStyle/>
          <a:p>
            <a:r>
              <a:rPr lang="da-DK" dirty="0" smtClean="0"/>
              <a:t>Sumscores</a:t>
            </a:r>
            <a:endParaRPr lang="da-DK" dirty="0"/>
          </a:p>
        </p:txBody>
      </p:sp>
    </p:spTree>
    <p:extLst>
      <p:ext uri="{BB962C8B-B14F-4D97-AF65-F5344CB8AC3E}">
        <p14:creationId xmlns:p14="http://schemas.microsoft.com/office/powerpoint/2010/main" val="23174451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916832"/>
            <a:ext cx="8229600" cy="1143000"/>
          </a:xfrm>
        </p:spPr>
        <p:txBody>
          <a:bodyPr/>
          <a:lstStyle/>
          <a:p>
            <a:r>
              <a:rPr lang="da-DK" dirty="0" smtClean="0"/>
              <a:t>Sammenligning IIP og SCL-90</a:t>
            </a:r>
            <a:endParaRPr lang="da-DK" dirty="0"/>
          </a:p>
        </p:txBody>
      </p:sp>
    </p:spTree>
    <p:extLst>
      <p:ext uri="{BB962C8B-B14F-4D97-AF65-F5344CB8AC3E}">
        <p14:creationId xmlns:p14="http://schemas.microsoft.com/office/powerpoint/2010/main" val="14903095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Splus62data\IIPall\IIPtot og SCL90 gsi Odensedat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2"/>
            <a:ext cx="7543800"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8635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IIP og SCL-90 forløb</a:t>
            </a:r>
            <a:endParaRPr lang="da-DK" dirty="0"/>
          </a:p>
        </p:txBody>
      </p:sp>
      <p:sp>
        <p:nvSpPr>
          <p:cNvPr id="3" name="Pladsholder til indhold 2"/>
          <p:cNvSpPr>
            <a:spLocks noGrp="1"/>
          </p:cNvSpPr>
          <p:nvPr>
            <p:ph idx="1"/>
          </p:nvPr>
        </p:nvSpPr>
        <p:spPr/>
        <p:txBody>
          <a:bodyPr/>
          <a:lstStyle/>
          <a:p>
            <a:r>
              <a:rPr lang="da-DK" dirty="0" smtClean="0"/>
              <a:t>Der ses en tendens til at det generelle symptomniveau, målt med SCL-90 </a:t>
            </a:r>
            <a:r>
              <a:rPr lang="da-DK" dirty="0" err="1" smtClean="0"/>
              <a:t>gsi</a:t>
            </a:r>
            <a:r>
              <a:rPr lang="da-DK" dirty="0" smtClean="0"/>
              <a:t>, bedres tidligere i forløbet end de interpersonelle vanskeligheder, målt med IIP </a:t>
            </a:r>
            <a:r>
              <a:rPr lang="da-DK" dirty="0" smtClean="0"/>
              <a:t>totalscores (jfr. Monsen &amp; Monsen) </a:t>
            </a:r>
            <a:endParaRPr lang="da-DK" dirty="0" smtClean="0"/>
          </a:p>
          <a:p>
            <a:r>
              <a:rPr lang="da-DK" dirty="0" smtClean="0"/>
              <a:t>Her er dog tale om observerede sumscores, og sammenligningen skal ske med en statistisk model, som også tager højde for </a:t>
            </a:r>
            <a:r>
              <a:rPr lang="da-DK" dirty="0" err="1" smtClean="0"/>
              <a:t>missingness</a:t>
            </a:r>
            <a:endParaRPr lang="da-DK" dirty="0" smtClean="0"/>
          </a:p>
          <a:p>
            <a:pPr marL="0" indent="0">
              <a:buNone/>
            </a:pPr>
            <a:endParaRPr lang="da-DK" dirty="0"/>
          </a:p>
        </p:txBody>
      </p:sp>
    </p:spTree>
    <p:extLst>
      <p:ext uri="{BB962C8B-B14F-4D97-AF65-F5344CB8AC3E}">
        <p14:creationId xmlns:p14="http://schemas.microsoft.com/office/powerpoint/2010/main" val="720125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a-DK" dirty="0" smtClean="0"/>
              <a:t>Hvorfor sumscores?</a:t>
            </a:r>
            <a:endParaRPr lang="da-DK" dirty="0"/>
          </a:p>
        </p:txBody>
      </p:sp>
      <p:sp>
        <p:nvSpPr>
          <p:cNvPr id="4" name="Pladsholder til indhold 3"/>
          <p:cNvSpPr>
            <a:spLocks noGrp="1"/>
          </p:cNvSpPr>
          <p:nvPr>
            <p:ph idx="1"/>
          </p:nvPr>
        </p:nvSpPr>
        <p:spPr/>
        <p:txBody>
          <a:bodyPr>
            <a:normAutofit fontScale="92500"/>
          </a:bodyPr>
          <a:lstStyle/>
          <a:p>
            <a:r>
              <a:rPr lang="da-DK" dirty="0" smtClean="0"/>
              <a:t>De efterfølgende observerede sumscores vises med henblik på at få et første overblik over de to datasæt der skal analyseres</a:t>
            </a:r>
            <a:endParaRPr lang="da-DK" dirty="0"/>
          </a:p>
          <a:p>
            <a:r>
              <a:rPr lang="da-DK" dirty="0" smtClean="0"/>
              <a:t>I de egentlige analyser vil blive anvendt modeller med latente variable, og i stedet for sumscores vises estimater baseret på faktorscores</a:t>
            </a:r>
          </a:p>
          <a:p>
            <a:r>
              <a:rPr lang="da-DK" dirty="0" smtClean="0"/>
              <a:t>Man skal være opmærksom på at der er et tiltagende antal manglende data i de senere </a:t>
            </a:r>
            <a:r>
              <a:rPr lang="da-DK" dirty="0" err="1" smtClean="0"/>
              <a:t>waves</a:t>
            </a:r>
            <a:r>
              <a:rPr lang="da-DK" dirty="0" smtClean="0"/>
              <a:t>, og at disse formentlig er MNAR  </a:t>
            </a:r>
            <a:endParaRPr lang="da-DK" dirty="0"/>
          </a:p>
        </p:txBody>
      </p:sp>
    </p:spTree>
    <p:extLst>
      <p:ext uri="{BB962C8B-B14F-4D97-AF65-F5344CB8AC3E}">
        <p14:creationId xmlns:p14="http://schemas.microsoft.com/office/powerpoint/2010/main" val="3242042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Typer af missing data</a:t>
            </a:r>
            <a:endParaRPr lang="da-DK" dirty="0"/>
          </a:p>
        </p:txBody>
      </p:sp>
      <p:sp>
        <p:nvSpPr>
          <p:cNvPr id="3" name="Pladsholder til indhold 2"/>
          <p:cNvSpPr>
            <a:spLocks noGrp="1"/>
          </p:cNvSpPr>
          <p:nvPr>
            <p:ph idx="1"/>
          </p:nvPr>
        </p:nvSpPr>
        <p:spPr/>
        <p:txBody>
          <a:bodyPr>
            <a:normAutofit lnSpcReduction="10000"/>
          </a:bodyPr>
          <a:lstStyle/>
          <a:p>
            <a:r>
              <a:rPr lang="da-DK" dirty="0" smtClean="0"/>
              <a:t>MCAR: Missing Complete At </a:t>
            </a:r>
            <a:r>
              <a:rPr lang="da-DK" dirty="0" err="1" smtClean="0"/>
              <a:t>Random</a:t>
            </a:r>
            <a:r>
              <a:rPr lang="da-DK" dirty="0" smtClean="0"/>
              <a:t>. Manglende data der ikke har sammenhæng med nogen variable i undersøgelsen</a:t>
            </a:r>
          </a:p>
          <a:p>
            <a:r>
              <a:rPr lang="da-DK" dirty="0" smtClean="0"/>
              <a:t>MAR: Missing At </a:t>
            </a:r>
            <a:r>
              <a:rPr lang="da-DK" dirty="0" err="1" smtClean="0"/>
              <a:t>Random</a:t>
            </a:r>
            <a:r>
              <a:rPr lang="da-DK" dirty="0" smtClean="0"/>
              <a:t>. Manglende data som kan have sammenhæng med </a:t>
            </a:r>
            <a:r>
              <a:rPr lang="da-DK" dirty="0" err="1" smtClean="0"/>
              <a:t>kovariable</a:t>
            </a:r>
            <a:r>
              <a:rPr lang="da-DK" dirty="0" smtClean="0"/>
              <a:t>, men ikke med effektvariable</a:t>
            </a:r>
          </a:p>
          <a:p>
            <a:r>
              <a:rPr lang="da-DK" dirty="0" smtClean="0"/>
              <a:t>NMAR: Not Missing At </a:t>
            </a:r>
            <a:r>
              <a:rPr lang="da-DK" dirty="0" err="1" smtClean="0"/>
              <a:t>Random</a:t>
            </a:r>
            <a:r>
              <a:rPr lang="da-DK" dirty="0" smtClean="0"/>
              <a:t>. Manglende data som har sammenhæng med effektvariable i undersøgelsen</a:t>
            </a:r>
            <a:endParaRPr lang="da-DK" dirty="0"/>
          </a:p>
        </p:txBody>
      </p:sp>
    </p:spTree>
    <p:extLst>
      <p:ext uri="{BB962C8B-B14F-4D97-AF65-F5344CB8AC3E}">
        <p14:creationId xmlns:p14="http://schemas.microsoft.com/office/powerpoint/2010/main" val="318619707"/>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1230</Words>
  <Application>Microsoft Office PowerPoint</Application>
  <PresentationFormat>Skærmshow (4:3)</PresentationFormat>
  <Paragraphs>107</Paragraphs>
  <Slides>72</Slides>
  <Notes>1</Notes>
  <HiddenSlides>0</HiddenSlides>
  <MMClips>0</MMClips>
  <ScaleCrop>false</ScaleCrop>
  <HeadingPairs>
    <vt:vector size="4" baseType="variant">
      <vt:variant>
        <vt:lpstr>Tema</vt:lpstr>
      </vt:variant>
      <vt:variant>
        <vt:i4>1</vt:i4>
      </vt:variant>
      <vt:variant>
        <vt:lpstr>Diastitler</vt:lpstr>
      </vt:variant>
      <vt:variant>
        <vt:i4>72</vt:i4>
      </vt:variant>
    </vt:vector>
  </HeadingPairs>
  <TitlesOfParts>
    <vt:vector size="73" baseType="lpstr">
      <vt:lpstr>Kontortema</vt:lpstr>
      <vt:lpstr>Grafer vedrørende IIP</vt:lpstr>
      <vt:lpstr>Testen IIP 1</vt:lpstr>
      <vt:lpstr>Testen IIP 2</vt:lpstr>
      <vt:lpstr>PowerPoint-præsentation</vt:lpstr>
      <vt:lpstr>Dataindsamling</vt:lpstr>
      <vt:lpstr>Dataindsamling (note)</vt:lpstr>
      <vt:lpstr>Sumscores</vt:lpstr>
      <vt:lpstr>Hvorfor sumscores?</vt:lpstr>
      <vt:lpstr>Typer af missing data</vt:lpstr>
      <vt:lpstr>NMAR</vt:lpstr>
      <vt:lpstr>Missing data</vt:lpstr>
      <vt:lpstr>IIP sumscores</vt:lpstr>
      <vt:lpstr>Grafer over sumscores</vt:lpstr>
      <vt:lpstr>Grafer med individuelle kurver</vt:lpstr>
      <vt:lpstr>Grafer Odensedata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Grafer E12-data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Kommentar</vt:lpstr>
      <vt:lpstr>Grafer over gennemsnit</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Grafer til sammenligning af de to samples</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Foreløbig analyse</vt:lpstr>
      <vt:lpstr>Den cirkumplekse model</vt:lpstr>
      <vt:lpstr>Modellens dimensioner</vt:lpstr>
      <vt:lpstr>PowerPoint-præsentation</vt:lpstr>
      <vt:lpstr>PowerPoint-præsentation</vt:lpstr>
      <vt:lpstr>Forløb af dom og lov</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Tolkning af forskellene</vt:lpstr>
      <vt:lpstr>Sammenligning IIP og SCL-90</vt:lpstr>
      <vt:lpstr>PowerPoint-præsentation</vt:lpstr>
      <vt:lpstr>IIP og SCL-90 forløb</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Grafer vedrørende IIP</dc:title>
  <dc:creator>Jan Ivanouw</dc:creator>
  <cp:lastModifiedBy>Jan Ivanouw</cp:lastModifiedBy>
  <cp:revision>42</cp:revision>
  <dcterms:created xsi:type="dcterms:W3CDTF">2020-11-06T17:33:16Z</dcterms:created>
  <dcterms:modified xsi:type="dcterms:W3CDTF">2020-11-21T18:40:00Z</dcterms:modified>
</cp:coreProperties>
</file>